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1D7"/>
    <a:srgbClr val="245A9F"/>
    <a:srgbClr val="FF3399"/>
    <a:srgbClr val="034164"/>
    <a:srgbClr val="C58F11"/>
    <a:srgbClr val="F2E32B"/>
    <a:srgbClr val="D4D72A"/>
    <a:srgbClr val="D22D6D"/>
    <a:srgbClr val="F0E329"/>
    <a:srgbClr val="A21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4470" autoAdjust="0"/>
  </p:normalViewPr>
  <p:slideViewPr>
    <p:cSldViewPr snapToGrid="0">
      <p:cViewPr>
        <p:scale>
          <a:sx n="89" d="100"/>
          <a:sy n="89" d="100"/>
        </p:scale>
        <p:origin x="2464" y="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F9B25-DC80-453F-8DA7-1049F712E6A9}" type="datetimeFigureOut">
              <a:rPr lang="es-CR" smtClean="0"/>
              <a:t>23/8/16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2EEE-76E2-410A-9F4B-F456EFE872EF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834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2EEE-76E2-410A-9F4B-F456EFE872EF}" type="slidenum">
              <a:rPr lang="es-CR" smtClean="0"/>
              <a:t>21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445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8763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7438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6689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2014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9966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1529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855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785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23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408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013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61A1-3357-4B91-8BF5-CC3D5D968A1F}" type="datetimeFigureOut">
              <a:rPr lang="es-CR" smtClean="0"/>
              <a:t>23/8/16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0E089-96F5-46C9-9275-EBCEB24C1591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21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65384" y="1026168"/>
            <a:ext cx="67217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8000" dirty="0" smtClean="0">
                <a:solidFill>
                  <a:schemeClr val="bg1"/>
                </a:solidFill>
                <a:latin typeface="Avenir Next Ultra Light" panose="020B0203020202020204" pitchFamily="34" charset="0"/>
              </a:rPr>
              <a:t>MODERN </a:t>
            </a:r>
          </a:p>
          <a:p>
            <a:pPr algn="ctr"/>
            <a:r>
              <a:rPr lang="es-CR" sz="8000" dirty="0" smtClean="0">
                <a:solidFill>
                  <a:schemeClr val="bg1"/>
                </a:solidFill>
                <a:latin typeface="Avenir Next Ultra Light" panose="020B0203020202020204" pitchFamily="34" charset="0"/>
              </a:rPr>
              <a:t>TECHNIQUES</a:t>
            </a:r>
            <a:endParaRPr lang="es-CR" sz="8000" dirty="0">
              <a:solidFill>
                <a:schemeClr val="bg1"/>
              </a:solidFill>
              <a:latin typeface="Avenir Next Ultra Light" panose="020B0203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57413" y="3580713"/>
            <a:ext cx="465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smtClean="0">
                <a:solidFill>
                  <a:schemeClr val="bg1"/>
                </a:solidFill>
              </a:rPr>
              <a:t>FOR </a:t>
            </a:r>
            <a:r>
              <a:rPr lang="es-CR" sz="4800" smtClean="0">
                <a:solidFill>
                  <a:schemeClr val="bg1"/>
                </a:solidFill>
              </a:rPr>
              <a:t>EVANGELISM</a:t>
            </a:r>
            <a:endParaRPr lang="es-CR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7750" y="6086475"/>
            <a:ext cx="374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>
                <a:solidFill>
                  <a:schemeClr val="bg1"/>
                </a:solidFill>
              </a:rPr>
              <a:t>By Eduardo Artavia and Rachel Vargas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3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472" y="0"/>
            <a:ext cx="3828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6000" dirty="0" smtClean="0">
                <a:latin typeface="Avenir" panose="020B0503020203020204" pitchFamily="34" charset="0"/>
              </a:rPr>
              <a:t>WE MUST</a:t>
            </a:r>
            <a:endParaRPr lang="es-CR" sz="6000" dirty="0">
              <a:latin typeface="Avenir" panose="020B05030202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0823" y="690478"/>
            <a:ext cx="2492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dirty="0" smtClean="0"/>
              <a:t>BE CLEAR:</a:t>
            </a:r>
            <a:endParaRPr lang="es-CR" sz="4400" dirty="0"/>
          </a:p>
        </p:txBody>
      </p:sp>
      <p:sp>
        <p:nvSpPr>
          <p:cNvPr id="5" name="Rectángulo 4"/>
          <p:cNvSpPr/>
          <p:nvPr/>
        </p:nvSpPr>
        <p:spPr>
          <a:xfrm>
            <a:off x="3473355" y="1316759"/>
            <a:ext cx="54249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600" dirty="0" smtClean="0">
                <a:solidFill>
                  <a:schemeClr val="bg1"/>
                </a:solidFill>
              </a:rPr>
              <a:t>“The Lord desires that the proclamation of this message be the most</a:t>
            </a:r>
            <a:r>
              <a:rPr lang="es-CR" sz="3600" dirty="0">
                <a:solidFill>
                  <a:schemeClr val="bg1"/>
                </a:solidFill>
              </a:rPr>
              <a:t> </a:t>
            </a:r>
            <a:r>
              <a:rPr lang="es-CR" sz="3600" dirty="0" smtClean="0">
                <a:solidFill>
                  <a:schemeClr val="bg1"/>
                </a:solidFill>
              </a:rPr>
              <a:t>distinguished and great work that is carried out today”</a:t>
            </a:r>
          </a:p>
          <a:p>
            <a:pPr algn="ctr"/>
            <a:r>
              <a:rPr lang="es-CR" sz="2000" dirty="0" smtClean="0">
                <a:solidFill>
                  <a:schemeClr val="bg1"/>
                </a:solidFill>
              </a:rPr>
              <a:t>(</a:t>
            </a:r>
            <a:r>
              <a:rPr lang="es-CR" sz="2000" i="1" dirty="0" smtClean="0">
                <a:solidFill>
                  <a:schemeClr val="bg1"/>
                </a:solidFill>
              </a:rPr>
              <a:t>Testimonies </a:t>
            </a:r>
            <a:r>
              <a:rPr lang="es-CR" sz="2000" i="1" dirty="0" err="1" smtClean="0">
                <a:solidFill>
                  <a:schemeClr val="bg1"/>
                </a:solidFill>
              </a:rPr>
              <a:t>for</a:t>
            </a:r>
            <a:r>
              <a:rPr lang="es-CR" sz="2000" i="1" dirty="0" smtClean="0">
                <a:solidFill>
                  <a:schemeClr val="bg1"/>
                </a:solidFill>
              </a:rPr>
              <a:t> </a:t>
            </a:r>
            <a:r>
              <a:rPr lang="es-CR" sz="2000" i="1" dirty="0" err="1" smtClean="0">
                <a:solidFill>
                  <a:schemeClr val="bg1"/>
                </a:solidFill>
              </a:rPr>
              <a:t>the</a:t>
            </a:r>
            <a:r>
              <a:rPr lang="es-CR" sz="2000" i="1" dirty="0" smtClean="0">
                <a:solidFill>
                  <a:schemeClr val="bg1"/>
                </a:solidFill>
              </a:rPr>
              <a:t> </a:t>
            </a:r>
            <a:r>
              <a:rPr lang="es-CR" sz="2000" i="1" dirty="0" err="1" smtClean="0">
                <a:solidFill>
                  <a:schemeClr val="bg1"/>
                </a:solidFill>
              </a:rPr>
              <a:t>Church</a:t>
            </a:r>
            <a:r>
              <a:rPr lang="es-CR" sz="2000" i="1" dirty="0" smtClean="0">
                <a:solidFill>
                  <a:schemeClr val="bg1"/>
                </a:solidFill>
              </a:rPr>
              <a:t>, </a:t>
            </a:r>
            <a:r>
              <a:rPr lang="es-CR" sz="2000" dirty="0">
                <a:solidFill>
                  <a:schemeClr val="bg1"/>
                </a:solidFill>
              </a:rPr>
              <a:t>v</a:t>
            </a:r>
            <a:r>
              <a:rPr lang="es-CR" sz="2000" dirty="0" smtClean="0">
                <a:solidFill>
                  <a:schemeClr val="bg1"/>
                </a:solidFill>
              </a:rPr>
              <a:t>. 6, p. 19).</a:t>
            </a:r>
            <a:endParaRPr lang="es-C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4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44333" y="451026"/>
            <a:ext cx="54017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2400" dirty="0" err="1" smtClean="0">
                <a:solidFill>
                  <a:srgbClr val="FFFF00"/>
                </a:solidFill>
              </a:rPr>
              <a:t>If</a:t>
            </a:r>
            <a:r>
              <a:rPr lang="es-CR" sz="2400" dirty="0" smtClean="0">
                <a:solidFill>
                  <a:srgbClr val="FFFF00"/>
                </a:solidFill>
              </a:rPr>
              <a:t> </a:t>
            </a:r>
            <a:r>
              <a:rPr lang="es-CR" sz="2400" dirty="0" err="1" smtClean="0">
                <a:solidFill>
                  <a:srgbClr val="FFFF00"/>
                </a:solidFill>
              </a:rPr>
              <a:t>your</a:t>
            </a:r>
            <a:r>
              <a:rPr lang="es-CR" sz="2400" dirty="0" smtClean="0">
                <a:solidFill>
                  <a:srgbClr val="FFFF00"/>
                </a:solidFill>
              </a:rPr>
              <a:t> concept of </a:t>
            </a:r>
            <a:r>
              <a:rPr lang="es-CR" sz="2400" dirty="0" err="1" smtClean="0">
                <a:solidFill>
                  <a:srgbClr val="FFFF00"/>
                </a:solidFill>
              </a:rPr>
              <a:t>presenting</a:t>
            </a:r>
            <a:r>
              <a:rPr lang="es-CR" sz="2400" dirty="0" smtClean="0">
                <a:solidFill>
                  <a:srgbClr val="FFFF00"/>
                </a:solidFill>
              </a:rPr>
              <a:t> </a:t>
            </a:r>
            <a:r>
              <a:rPr lang="es-CR" sz="2400" dirty="0" err="1" smtClean="0">
                <a:solidFill>
                  <a:srgbClr val="FFFF00"/>
                </a:solidFill>
              </a:rPr>
              <a:t>the</a:t>
            </a:r>
            <a:r>
              <a:rPr lang="es-CR" sz="2400" dirty="0" smtClean="0">
                <a:solidFill>
                  <a:srgbClr val="FFFF00"/>
                </a:solidFill>
              </a:rPr>
              <a:t> </a:t>
            </a:r>
            <a:r>
              <a:rPr lang="es-CR" sz="2400" dirty="0" err="1" smtClean="0">
                <a:solidFill>
                  <a:srgbClr val="FFFF00"/>
                </a:solidFill>
              </a:rPr>
              <a:t>gospel</a:t>
            </a:r>
            <a:endParaRPr lang="es-CR" sz="2400" dirty="0" smtClean="0">
              <a:solidFill>
                <a:srgbClr val="FFFF00"/>
              </a:solidFill>
            </a:endParaRPr>
          </a:p>
          <a:p>
            <a:pPr algn="r"/>
            <a:r>
              <a:rPr lang="es-CR" sz="2400" dirty="0" smtClean="0">
                <a:solidFill>
                  <a:srgbClr val="FFFF00"/>
                </a:solidFill>
              </a:rPr>
              <a:t>fulfills these requirements, </a:t>
            </a:r>
          </a:p>
          <a:p>
            <a:pPr algn="r"/>
            <a:r>
              <a:rPr lang="es-CR" sz="2400" dirty="0" smtClean="0">
                <a:solidFill>
                  <a:srgbClr val="FFFF00"/>
                </a:solidFill>
              </a:rPr>
              <a:t>entrust it to</a:t>
            </a:r>
          </a:p>
          <a:p>
            <a:pPr algn="r"/>
            <a:r>
              <a:rPr lang="es-CR" sz="8000" dirty="0" smtClean="0">
                <a:solidFill>
                  <a:srgbClr val="FFFF00"/>
                </a:solidFill>
                <a:latin typeface="Callie Hand" pitchFamily="50" charset="0"/>
              </a:rPr>
              <a:t>God’s</a:t>
            </a:r>
            <a:r>
              <a:rPr lang="es-CR" sz="2400" dirty="0" smtClean="0">
                <a:solidFill>
                  <a:srgbClr val="FFFF00"/>
                </a:solidFill>
              </a:rPr>
              <a:t> hands, and everything will be a success. </a:t>
            </a:r>
            <a:endParaRPr lang="es-C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11150" y="2527665"/>
            <a:ext cx="35910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6600" b="1" dirty="0" err="1" smtClean="0">
                <a:solidFill>
                  <a:schemeClr val="bg1"/>
                </a:solidFill>
              </a:rPr>
              <a:t>principles</a:t>
            </a:r>
            <a:endParaRPr lang="es-CR" sz="6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11150" y="3429000"/>
            <a:ext cx="2511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000" dirty="0">
                <a:solidFill>
                  <a:schemeClr val="bg1"/>
                </a:solidFill>
              </a:rPr>
              <a:t>t</a:t>
            </a:r>
            <a:r>
              <a:rPr lang="es-CR" sz="4000" dirty="0" smtClean="0">
                <a:solidFill>
                  <a:schemeClr val="bg1"/>
                </a:solidFill>
              </a:rPr>
              <a:t>o </a:t>
            </a:r>
            <a:r>
              <a:rPr lang="es-CR" sz="4000" dirty="0" err="1" smtClean="0">
                <a:solidFill>
                  <a:schemeClr val="bg1"/>
                </a:solidFill>
              </a:rPr>
              <a:t>consider</a:t>
            </a:r>
            <a:endParaRPr lang="es-C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8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82347" y="3125338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b="1" dirty="0" err="1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CR" sz="5400" b="1" dirty="0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5400" b="1" dirty="0" err="1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s-CR" sz="5400" b="1" dirty="0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CR" sz="5400" b="1" dirty="0" err="1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s-CR" sz="5400" b="1" dirty="0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sz="5400" dirty="0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R" sz="5400" dirty="0">
              <a:solidFill>
                <a:srgbClr val="F2E3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25290" y="4129894"/>
            <a:ext cx="5423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600" dirty="0" smtClean="0">
                <a:solidFill>
                  <a:schemeClr val="bg1"/>
                </a:solidFill>
              </a:rPr>
              <a:t>“Do all for the glory of God” </a:t>
            </a:r>
          </a:p>
          <a:p>
            <a:pPr algn="ctr"/>
            <a:r>
              <a:rPr lang="es-CR" sz="3600" dirty="0" smtClean="0">
                <a:solidFill>
                  <a:schemeClr val="bg1"/>
                </a:solidFill>
              </a:rPr>
              <a:t>(1 Corinthians </a:t>
            </a:r>
            <a:r>
              <a:rPr lang="es-CR" sz="3600" dirty="0">
                <a:solidFill>
                  <a:schemeClr val="bg1"/>
                </a:solidFill>
              </a:rPr>
              <a:t>10</a:t>
            </a:r>
            <a:r>
              <a:rPr lang="es-CR" sz="3600" dirty="0" smtClean="0">
                <a:solidFill>
                  <a:schemeClr val="bg1"/>
                </a:solidFill>
              </a:rPr>
              <a:t>:31).</a:t>
            </a:r>
            <a:endParaRPr lang="es-C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6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99518" y="3152633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b="1" dirty="0" err="1" smtClean="0">
                <a:solidFill>
                  <a:srgbClr val="A21C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endParaRPr lang="es-CR" sz="5400" dirty="0">
              <a:solidFill>
                <a:srgbClr val="A21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9123" y="4075963"/>
            <a:ext cx="75257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 smtClean="0">
                <a:solidFill>
                  <a:schemeClr val="bg1"/>
                </a:solidFill>
              </a:rPr>
              <a:t>Lord, who may abide in your Tabernacle,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who may dwell in Your holy hill?</a:t>
            </a:r>
            <a:r>
              <a:rPr lang="en-US" sz="2800" b="1" baseline="30000" dirty="0">
                <a:solidFill>
                  <a:schemeClr val="bg1"/>
                </a:solidFill>
              </a:rPr>
              <a:t> </a:t>
            </a:r>
            <a:endParaRPr lang="en-US" sz="2800" b="1" baseline="300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 who walks uprightly and works righteousness,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speaks the truth in his heart”; </a:t>
            </a:r>
          </a:p>
          <a:p>
            <a:pPr algn="ctr"/>
            <a:r>
              <a:rPr lang="es-CR" sz="2800" dirty="0" smtClean="0">
                <a:solidFill>
                  <a:srgbClr val="FFFFFF"/>
                </a:solidFill>
              </a:rPr>
              <a:t>(Psalm </a:t>
            </a:r>
            <a:r>
              <a:rPr lang="es-CR" sz="2800" dirty="0">
                <a:solidFill>
                  <a:srgbClr val="FFFFFF"/>
                </a:solidFill>
              </a:rPr>
              <a:t>15: </a:t>
            </a:r>
            <a:r>
              <a:rPr lang="es-CR" sz="2800" dirty="0" smtClean="0">
                <a:solidFill>
                  <a:srgbClr val="FFFFFF"/>
                </a:solidFill>
              </a:rPr>
              <a:t>2).</a:t>
            </a:r>
            <a:endParaRPr lang="es-C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9237" y="3292525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dirty="0" err="1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endParaRPr lang="es-CR" sz="4000" dirty="0">
              <a:solidFill>
                <a:srgbClr val="F2E3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87386" y="4497093"/>
            <a:ext cx="73876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“Therefore, whatever you want men to do to You </a:t>
            </a:r>
          </a:p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do also unto them; for this is the law </a:t>
            </a:r>
          </a:p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And the prophets” ( </a:t>
            </a:r>
            <a:r>
              <a:rPr lang="es-CR" sz="2400" dirty="0" smtClean="0">
                <a:solidFill>
                  <a:schemeClr val="bg1"/>
                </a:solidFill>
              </a:rPr>
              <a:t>Matthew 7:12)</a:t>
            </a:r>
            <a:r>
              <a:rPr lang="es-CR" sz="2000" dirty="0" smtClean="0">
                <a:solidFill>
                  <a:schemeClr val="bg1"/>
                </a:solidFill>
              </a:rPr>
              <a:t>. </a:t>
            </a:r>
            <a:endParaRPr lang="es-C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5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57268" y="3429000"/>
            <a:ext cx="2725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dirty="0" smtClean="0">
                <a:solidFill>
                  <a:srgbClr val="D4D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endParaRPr lang="es-CR" sz="5400" dirty="0">
              <a:solidFill>
                <a:srgbClr val="D4D7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3342" y="4558352"/>
            <a:ext cx="8017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“The gospel is to be presented not as a lifeless theory,</a:t>
            </a:r>
          </a:p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 but as a living force to change the life. God desires </a:t>
            </a:r>
          </a:p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that the receivers of His grace shall be witnesses to it’s power” </a:t>
            </a:r>
          </a:p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(</a:t>
            </a:r>
            <a:r>
              <a:rPr lang="es-CR" sz="2400" i="1" dirty="0" err="1" smtClean="0">
                <a:solidFill>
                  <a:schemeClr val="bg1"/>
                </a:solidFill>
              </a:rPr>
              <a:t>The</a:t>
            </a:r>
            <a:r>
              <a:rPr lang="es-CR" sz="2400" i="1" dirty="0" smtClean="0">
                <a:solidFill>
                  <a:schemeClr val="bg1"/>
                </a:solidFill>
              </a:rPr>
              <a:t> </a:t>
            </a:r>
            <a:r>
              <a:rPr lang="es-CR" sz="2400" i="1" dirty="0" err="1" smtClean="0">
                <a:solidFill>
                  <a:schemeClr val="bg1"/>
                </a:solidFill>
              </a:rPr>
              <a:t>Desire</a:t>
            </a:r>
            <a:r>
              <a:rPr lang="es-CR" sz="2400" i="1" dirty="0" smtClean="0">
                <a:solidFill>
                  <a:schemeClr val="bg1"/>
                </a:solidFill>
              </a:rPr>
              <a:t> of </a:t>
            </a:r>
            <a:r>
              <a:rPr lang="es-CR" sz="2400" i="1" dirty="0" err="1" smtClean="0">
                <a:solidFill>
                  <a:schemeClr val="bg1"/>
                </a:solidFill>
              </a:rPr>
              <a:t>Ages</a:t>
            </a:r>
            <a:r>
              <a:rPr lang="es-CR" sz="2400" dirty="0" smtClean="0">
                <a:solidFill>
                  <a:schemeClr val="bg1"/>
                </a:solidFill>
              </a:rPr>
              <a:t>, </a:t>
            </a:r>
            <a:r>
              <a:rPr lang="es-CR" sz="2400" dirty="0">
                <a:solidFill>
                  <a:schemeClr val="bg1"/>
                </a:solidFill>
              </a:rPr>
              <a:t>p. </a:t>
            </a:r>
            <a:r>
              <a:rPr lang="es-CR" sz="2400" dirty="0" smtClean="0">
                <a:solidFill>
                  <a:schemeClr val="bg1"/>
                </a:solidFill>
              </a:rPr>
              <a:t>826).</a:t>
            </a:r>
            <a:endParaRPr lang="es-C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1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06132" y="3429000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dirty="0" err="1" smtClean="0">
                <a:solidFill>
                  <a:srgbClr val="F0E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endParaRPr lang="es-CR" dirty="0">
              <a:solidFill>
                <a:srgbClr val="F0E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4160" y="4544705"/>
            <a:ext cx="76556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“And whatever you do, do it heartily as to the Lord and not men. </a:t>
            </a:r>
          </a:p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Knowing that from the Lord you will receive the reward </a:t>
            </a:r>
          </a:p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of your inheritance.  For you serve the Lord Christ” </a:t>
            </a:r>
          </a:p>
          <a:p>
            <a:pPr algn="ctr"/>
            <a:r>
              <a:rPr lang="es-CR" dirty="0" smtClean="0">
                <a:solidFill>
                  <a:schemeClr val="bg1"/>
                </a:solidFill>
              </a:rPr>
              <a:t>(</a:t>
            </a:r>
            <a:r>
              <a:rPr lang="es-CR" dirty="0" err="1" smtClean="0">
                <a:solidFill>
                  <a:schemeClr val="bg1"/>
                </a:solidFill>
              </a:rPr>
              <a:t>Colossians</a:t>
            </a:r>
            <a:r>
              <a:rPr lang="es-CR" dirty="0" smtClean="0">
                <a:solidFill>
                  <a:schemeClr val="bg1"/>
                </a:solidFill>
              </a:rPr>
              <a:t> 3: 23, 24). 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8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48560" y="3166281"/>
            <a:ext cx="2646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5400" dirty="0" err="1" smtClean="0">
                <a:solidFill>
                  <a:srgbClr val="D22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endParaRPr lang="es-CR" dirty="0">
              <a:solidFill>
                <a:srgbClr val="D22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3174" y="4626591"/>
            <a:ext cx="8117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“Let nothing be done through selfish motivation and conceit”</a:t>
            </a:r>
          </a:p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 (Philippians </a:t>
            </a:r>
            <a:r>
              <a:rPr lang="es-CR" sz="2400" dirty="0">
                <a:solidFill>
                  <a:schemeClr val="bg1"/>
                </a:solidFill>
              </a:rPr>
              <a:t>2</a:t>
            </a:r>
            <a:r>
              <a:rPr lang="es-CR" sz="2400" dirty="0" smtClean="0">
                <a:solidFill>
                  <a:schemeClr val="bg1"/>
                </a:solidFill>
              </a:rPr>
              <a:t>:3</a:t>
            </a:r>
            <a:r>
              <a:rPr lang="es-CR" sz="2400" dirty="0">
                <a:solidFill>
                  <a:schemeClr val="bg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1479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29188" y="3429000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dirty="0" err="1" smtClean="0">
                <a:solidFill>
                  <a:srgbClr val="D4D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  <a:endParaRPr lang="es-CR" dirty="0">
              <a:solidFill>
                <a:srgbClr val="D4D7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7082" y="4735772"/>
            <a:ext cx="7909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“And be kind to one another, tenderhearted, forgiving one another, </a:t>
            </a:r>
          </a:p>
          <a:p>
            <a:pPr algn="ctr"/>
            <a:r>
              <a:rPr lang="es-CR" sz="2200" dirty="0">
                <a:solidFill>
                  <a:schemeClr val="bg1"/>
                </a:solidFill>
              </a:rPr>
              <a:t>e</a:t>
            </a:r>
            <a:r>
              <a:rPr lang="es-CR" sz="2200" dirty="0" smtClean="0">
                <a:solidFill>
                  <a:schemeClr val="bg1"/>
                </a:solidFill>
              </a:rPr>
              <a:t>ven as God in Christ forgave you”</a:t>
            </a:r>
          </a:p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 </a:t>
            </a:r>
            <a:r>
              <a:rPr lang="es-CR" sz="2200" dirty="0">
                <a:solidFill>
                  <a:schemeClr val="bg1"/>
                </a:solidFill>
              </a:rPr>
              <a:t>(</a:t>
            </a:r>
            <a:r>
              <a:rPr lang="es-CR" sz="2200" dirty="0" smtClean="0">
                <a:solidFill>
                  <a:schemeClr val="bg1"/>
                </a:solidFill>
              </a:rPr>
              <a:t>Ephesians </a:t>
            </a:r>
            <a:r>
              <a:rPr lang="es-CR" sz="2200" dirty="0">
                <a:solidFill>
                  <a:schemeClr val="bg1"/>
                </a:solidFill>
              </a:rPr>
              <a:t>4</a:t>
            </a:r>
            <a:r>
              <a:rPr lang="es-CR" sz="2200" dirty="0" smtClean="0">
                <a:solidFill>
                  <a:schemeClr val="bg1"/>
                </a:solidFill>
              </a:rPr>
              <a:t>:32</a:t>
            </a:r>
            <a:r>
              <a:rPr lang="es-CR" sz="2200" dirty="0">
                <a:solidFill>
                  <a:schemeClr val="bg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2053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92524" y="2194328"/>
            <a:ext cx="11744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“If you’re looking for different </a:t>
            </a:r>
            <a:endParaRPr lang="es-CR" sz="1100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03264" y="2541036"/>
            <a:ext cx="3491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8000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results,</a:t>
            </a:r>
            <a:endParaRPr lang="es-CR" sz="2800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14532" y="3563159"/>
            <a:ext cx="10139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000" dirty="0" err="1" smtClean="0">
                <a:solidFill>
                  <a:schemeClr val="bg1"/>
                </a:solidFill>
                <a:latin typeface="Great Vibes" panose="02000507080000020002" pitchFamily="2" charset="0"/>
              </a:rPr>
              <a:t>Don’t</a:t>
            </a:r>
            <a:r>
              <a:rPr lang="es-CR" sz="4000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 do </a:t>
            </a:r>
            <a:r>
              <a:rPr lang="es-CR" sz="4000" dirty="0" err="1" smtClean="0">
                <a:solidFill>
                  <a:schemeClr val="bg1"/>
                </a:solidFill>
                <a:latin typeface="Great Vibes" panose="02000507080000020002" pitchFamily="2" charset="0"/>
              </a:rPr>
              <a:t>the</a:t>
            </a:r>
            <a:r>
              <a:rPr lang="es-CR" sz="4000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 </a:t>
            </a:r>
            <a:r>
              <a:rPr lang="es-CR" sz="4000" dirty="0" err="1" smtClean="0">
                <a:solidFill>
                  <a:schemeClr val="bg1"/>
                </a:solidFill>
                <a:latin typeface="Great Vibes" panose="02000507080000020002" pitchFamily="2" charset="0"/>
              </a:rPr>
              <a:t>same</a:t>
            </a:r>
            <a:r>
              <a:rPr lang="es-CR" sz="4000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 </a:t>
            </a:r>
            <a:r>
              <a:rPr lang="es-CR" sz="4000" dirty="0" err="1" smtClean="0">
                <a:solidFill>
                  <a:schemeClr val="bg1"/>
                </a:solidFill>
                <a:latin typeface="Great Vibes" panose="02000507080000020002" pitchFamily="2" charset="0"/>
              </a:rPr>
              <a:t>thing</a:t>
            </a:r>
            <a:endParaRPr lang="es-CR" sz="1100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01100" y="4014025"/>
            <a:ext cx="6882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Over and over again.”</a:t>
            </a:r>
            <a:endParaRPr lang="es-CR" sz="1600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00579" y="4808937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reat Vibes" panose="02000507080000020002" pitchFamily="2" charset="0"/>
              </a:rPr>
              <a:t>Albert Einstein</a:t>
            </a:r>
            <a:endParaRPr lang="es-CR" sz="1000" dirty="0">
              <a:solidFill>
                <a:schemeClr val="accent4">
                  <a:lumMod val="60000"/>
                  <a:lumOff val="40000"/>
                </a:schemeClr>
              </a:solidFill>
              <a:latin typeface="Great Vibes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94623" y="3147048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dirty="0" err="1" smtClean="0">
                <a:solidFill>
                  <a:srgbClr val="D4D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endParaRPr lang="es-CR" dirty="0">
              <a:solidFill>
                <a:srgbClr val="D4D7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86092" y="4299045"/>
            <a:ext cx="57718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400" b="1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chemeClr val="bg1"/>
                </a:solidFill>
              </a:rPr>
              <a:t>Learn to do good, seek justice,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rebuke the oppressor, defend the fatherless,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plead for the widow!”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(Isaiah </a:t>
            </a: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:17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s-C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4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88860" y="3429000"/>
            <a:ext cx="34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Dedication</a:t>
            </a:r>
            <a:endParaRPr lang="es-C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72365" y="4667535"/>
            <a:ext cx="68416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“Special efforts should be made to bring the message </a:t>
            </a:r>
          </a:p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for this time prominently before</a:t>
            </a:r>
            <a:r>
              <a:rPr lang="es-CR" sz="2400" dirty="0">
                <a:solidFill>
                  <a:schemeClr val="bg1"/>
                </a:solidFill>
              </a:rPr>
              <a:t> </a:t>
            </a:r>
            <a:r>
              <a:rPr lang="es-CR" sz="2400" dirty="0" smtClean="0">
                <a:solidFill>
                  <a:schemeClr val="bg1"/>
                </a:solidFill>
              </a:rPr>
              <a:t>the people”</a:t>
            </a:r>
          </a:p>
          <a:p>
            <a:pPr algn="ctr"/>
            <a:r>
              <a:rPr lang="es-CR" sz="2400" dirty="0" smtClean="0">
                <a:solidFill>
                  <a:schemeClr val="bg1"/>
                </a:solidFill>
              </a:rPr>
              <a:t> (</a:t>
            </a:r>
            <a:r>
              <a:rPr lang="es-CR" sz="2400" i="1" dirty="0" smtClean="0">
                <a:solidFill>
                  <a:schemeClr val="bg1"/>
                </a:solidFill>
              </a:rPr>
              <a:t>Evangelism</a:t>
            </a:r>
            <a:r>
              <a:rPr lang="es-CR" sz="2400" dirty="0" smtClean="0">
                <a:solidFill>
                  <a:schemeClr val="bg1"/>
                </a:solidFill>
              </a:rPr>
              <a:t>, </a:t>
            </a:r>
            <a:r>
              <a:rPr lang="es-CR" sz="2400" dirty="0">
                <a:solidFill>
                  <a:schemeClr val="bg1"/>
                </a:solidFill>
              </a:rPr>
              <a:t>p. </a:t>
            </a:r>
            <a:r>
              <a:rPr lang="es-CR" sz="2400" dirty="0" smtClean="0">
                <a:solidFill>
                  <a:schemeClr val="bg1"/>
                </a:solidFill>
              </a:rPr>
              <a:t>16). </a:t>
            </a:r>
            <a:endParaRPr lang="es-C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9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07143" y="2633773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6000" dirty="0" err="1" smtClean="0">
                <a:solidFill>
                  <a:srgbClr val="F2E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endParaRPr lang="es-CR" sz="5400" dirty="0">
              <a:solidFill>
                <a:srgbClr val="F2E3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5550" y="4121624"/>
            <a:ext cx="781002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“Now I plead with you, brethren, that you all speak the same thing</a:t>
            </a:r>
          </a:p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 and </a:t>
            </a:r>
            <a:r>
              <a:rPr lang="es-CR" sz="2200" dirty="0" err="1" smtClean="0">
                <a:solidFill>
                  <a:schemeClr val="bg1"/>
                </a:solidFill>
              </a:rPr>
              <a:t>that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  <a:r>
              <a:rPr lang="es-CR" sz="2200" dirty="0" err="1" smtClean="0">
                <a:solidFill>
                  <a:schemeClr val="bg1"/>
                </a:solidFill>
              </a:rPr>
              <a:t>there</a:t>
            </a:r>
            <a:r>
              <a:rPr lang="es-CR" sz="2200" dirty="0" smtClean="0">
                <a:solidFill>
                  <a:schemeClr val="bg1"/>
                </a:solidFill>
              </a:rPr>
              <a:t> be no </a:t>
            </a:r>
            <a:r>
              <a:rPr lang="es-CR" sz="2200" dirty="0" err="1" smtClean="0">
                <a:solidFill>
                  <a:schemeClr val="bg1"/>
                </a:solidFill>
              </a:rPr>
              <a:t>divisions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  <a:r>
              <a:rPr lang="es-CR" sz="2200" dirty="0" err="1" smtClean="0">
                <a:solidFill>
                  <a:schemeClr val="bg1"/>
                </a:solidFill>
              </a:rPr>
              <a:t>among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  <a:r>
              <a:rPr lang="es-CR" sz="2200" dirty="0" err="1" smtClean="0">
                <a:solidFill>
                  <a:schemeClr val="bg1"/>
                </a:solidFill>
              </a:rPr>
              <a:t>you</a:t>
            </a:r>
            <a:r>
              <a:rPr lang="es-CR" sz="2200" dirty="0">
                <a:solidFill>
                  <a:schemeClr val="bg1"/>
                </a:solidFill>
              </a:rPr>
              <a:t>,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R" sz="2200" dirty="0" err="1" smtClean="0">
                <a:solidFill>
                  <a:schemeClr val="bg1"/>
                </a:solidFill>
              </a:rPr>
              <a:t>but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  <a:r>
              <a:rPr lang="es-CR" sz="2200" dirty="0" err="1" smtClean="0">
                <a:solidFill>
                  <a:schemeClr val="bg1"/>
                </a:solidFill>
              </a:rPr>
              <a:t>that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  <a:r>
              <a:rPr lang="es-CR" sz="2200" dirty="0" err="1" smtClean="0">
                <a:solidFill>
                  <a:schemeClr val="bg1"/>
                </a:solidFill>
              </a:rPr>
              <a:t>you</a:t>
            </a:r>
            <a:r>
              <a:rPr lang="es-CR" sz="2200" dirty="0" smtClean="0">
                <a:solidFill>
                  <a:schemeClr val="bg1"/>
                </a:solidFill>
              </a:rPr>
              <a:t> be </a:t>
            </a:r>
            <a:r>
              <a:rPr lang="es-CR" sz="2200" dirty="0" err="1" smtClean="0">
                <a:solidFill>
                  <a:schemeClr val="bg1"/>
                </a:solidFill>
              </a:rPr>
              <a:t>perfectly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  <a:r>
              <a:rPr lang="es-CR" sz="2200" dirty="0" err="1" smtClean="0">
                <a:solidFill>
                  <a:schemeClr val="bg1"/>
                </a:solidFill>
              </a:rPr>
              <a:t>joined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  <a:r>
              <a:rPr lang="es-CR" sz="2200" dirty="0" err="1" smtClean="0">
                <a:solidFill>
                  <a:schemeClr val="bg1"/>
                </a:solidFill>
              </a:rPr>
              <a:t>together</a:t>
            </a:r>
            <a:r>
              <a:rPr lang="es-CR" sz="2200" dirty="0" smtClean="0">
                <a:solidFill>
                  <a:schemeClr val="bg1"/>
                </a:solidFill>
              </a:rPr>
              <a:t> in </a:t>
            </a:r>
            <a:r>
              <a:rPr lang="es-CR" sz="2200" dirty="0" err="1" smtClean="0">
                <a:solidFill>
                  <a:schemeClr val="bg1"/>
                </a:solidFill>
              </a:rPr>
              <a:t>the</a:t>
            </a:r>
            <a:r>
              <a:rPr lang="es-CR" sz="2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same mind and in the same judgement”</a:t>
            </a:r>
          </a:p>
          <a:p>
            <a:pPr algn="ctr"/>
            <a:r>
              <a:rPr lang="es-CR" sz="2200" dirty="0" smtClean="0">
                <a:solidFill>
                  <a:schemeClr val="bg1"/>
                </a:solidFill>
              </a:rPr>
              <a:t>(1 Corinthians </a:t>
            </a:r>
            <a:r>
              <a:rPr lang="es-CR" sz="2200" dirty="0">
                <a:solidFill>
                  <a:schemeClr val="bg1"/>
                </a:solidFill>
              </a:rPr>
              <a:t>1</a:t>
            </a:r>
            <a:r>
              <a:rPr lang="es-CR" sz="2200" dirty="0" smtClean="0">
                <a:solidFill>
                  <a:schemeClr val="bg1"/>
                </a:solidFill>
              </a:rPr>
              <a:t>:10).</a:t>
            </a:r>
            <a:endParaRPr lang="es-C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20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9559" y="491319"/>
            <a:ext cx="3696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>
                <a:latin typeface="Bebas Neue Book" panose="00000500000000000000" pitchFamily="50" charset="0"/>
              </a:rPr>
              <a:t>For example:</a:t>
            </a:r>
            <a:endParaRPr lang="es-CR" sz="4400" b="1" dirty="0">
              <a:latin typeface="Bebas Neue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4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1" y="1429027"/>
            <a:ext cx="8314948" cy="39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71599"/>
            <a:ext cx="7829550" cy="54864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1" y="283366"/>
            <a:ext cx="7772401" cy="155972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“Yes, all things are lawful, but not all things edify. </a:t>
            </a:r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Let no one seek his own, but each one the other’s well-being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” (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 Corinthians 10:23, 24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4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583" y="423081"/>
            <a:ext cx="591117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“But you are a chosen generation, a royal priesthood,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 holy nation,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His own special people. . . .</a:t>
            </a:r>
          </a:p>
          <a:p>
            <a:r>
              <a:rPr lang="en-US" dirty="0" smtClean="0"/>
              <a:t> </a:t>
            </a:r>
            <a:endParaRPr lang="es-CR" dirty="0"/>
          </a:p>
        </p:txBody>
      </p:sp>
      <p:sp>
        <p:nvSpPr>
          <p:cNvPr id="5" name="CuadroTexto 4"/>
          <p:cNvSpPr txBox="1"/>
          <p:nvPr/>
        </p:nvSpPr>
        <p:spPr>
          <a:xfrm>
            <a:off x="2702247" y="4799380"/>
            <a:ext cx="478778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“</a:t>
            </a:r>
            <a:r>
              <a:rPr lang="en-US" sz="2000" b="1" dirty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hat you may proclaim the praises of Him,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Who called you out of darkness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into </a:t>
            </a:r>
            <a:r>
              <a:rPr lang="en-US" sz="2000" b="1" dirty="0">
                <a:solidFill>
                  <a:schemeClr val="bg1"/>
                </a:solidFill>
              </a:rPr>
              <a:t>H</a:t>
            </a:r>
            <a:r>
              <a:rPr lang="en-US" sz="2000" b="1" dirty="0" smtClean="0">
                <a:solidFill>
                  <a:schemeClr val="bg1"/>
                </a:solidFill>
              </a:rPr>
              <a:t>is marvelous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light”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(1 Peter 2:9).</a:t>
            </a:r>
            <a:endParaRPr lang="es-C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43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3207" y="682387"/>
            <a:ext cx="8295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800" b="1" dirty="0" smtClean="0">
                <a:solidFill>
                  <a:srgbClr val="245A9F"/>
                </a:solidFill>
                <a:latin typeface="Bebas Neue Book" panose="00000500000000000000" pitchFamily="50" charset="0"/>
              </a:rPr>
              <a:t>Are </a:t>
            </a:r>
            <a:r>
              <a:rPr lang="es-CR" sz="4800" b="1" dirty="0" err="1" smtClean="0">
                <a:solidFill>
                  <a:srgbClr val="245A9F"/>
                </a:solidFill>
                <a:latin typeface="Bebas Neue Book" panose="00000500000000000000" pitchFamily="50" charset="0"/>
              </a:rPr>
              <a:t>you</a:t>
            </a:r>
            <a:r>
              <a:rPr lang="es-CR" sz="4800" b="1" dirty="0" smtClean="0">
                <a:solidFill>
                  <a:srgbClr val="245A9F"/>
                </a:solidFill>
                <a:latin typeface="Bebas Neue Book" panose="00000500000000000000" pitchFamily="50" charset="0"/>
              </a:rPr>
              <a:t> </a:t>
            </a:r>
            <a:r>
              <a:rPr lang="es-CR" sz="4800" b="1" dirty="0" err="1" smtClean="0">
                <a:solidFill>
                  <a:srgbClr val="245A9F"/>
                </a:solidFill>
                <a:latin typeface="Bebas Neue Book" panose="00000500000000000000" pitchFamily="50" charset="0"/>
              </a:rPr>
              <a:t>willing</a:t>
            </a:r>
            <a:r>
              <a:rPr lang="es-CR" sz="4800" b="1" dirty="0" smtClean="0">
                <a:solidFill>
                  <a:srgbClr val="245A9F"/>
                </a:solidFill>
                <a:latin typeface="Bebas Neue Book" panose="00000500000000000000" pitchFamily="50" charset="0"/>
              </a:rPr>
              <a:t> to </a:t>
            </a:r>
          </a:p>
          <a:p>
            <a:r>
              <a:rPr lang="es-CR" sz="4800" b="1" dirty="0" err="1" smtClean="0">
                <a:solidFill>
                  <a:srgbClr val="245A9F"/>
                </a:solidFill>
                <a:latin typeface="Bebas Neue Book" panose="00000500000000000000" pitchFamily="50" charset="0"/>
              </a:rPr>
              <a:t>accept</a:t>
            </a:r>
            <a:r>
              <a:rPr lang="es-CR" sz="4800" b="1" dirty="0" smtClean="0">
                <a:solidFill>
                  <a:srgbClr val="245A9F"/>
                </a:solidFill>
                <a:latin typeface="Bebas Neue Book" panose="00000500000000000000" pitchFamily="50" charset="0"/>
              </a:rPr>
              <a:t> </a:t>
            </a:r>
            <a:r>
              <a:rPr lang="es-CR" sz="4800" b="1" dirty="0" err="1" smtClean="0">
                <a:solidFill>
                  <a:srgbClr val="245A9F"/>
                </a:solidFill>
                <a:latin typeface="Bebas Neue Book" panose="00000500000000000000" pitchFamily="50" charset="0"/>
              </a:rPr>
              <a:t>the</a:t>
            </a:r>
            <a:r>
              <a:rPr lang="es-CR" sz="4800" b="1" dirty="0" smtClean="0">
                <a:solidFill>
                  <a:srgbClr val="245A9F"/>
                </a:solidFill>
                <a:latin typeface="Bebas Neue Book" panose="00000500000000000000" pitchFamily="50" charset="0"/>
              </a:rPr>
              <a:t> </a:t>
            </a:r>
            <a:r>
              <a:rPr lang="es-CR" sz="4800" b="1" dirty="0" err="1" smtClean="0">
                <a:solidFill>
                  <a:srgbClr val="245A9F"/>
                </a:solidFill>
                <a:latin typeface="Bebas Neue Book" panose="00000500000000000000" pitchFamily="50" charset="0"/>
              </a:rPr>
              <a:t>challenge</a:t>
            </a:r>
            <a:r>
              <a:rPr lang="es-CR" sz="4800" b="1" dirty="0" smtClean="0">
                <a:solidFill>
                  <a:srgbClr val="245A9F"/>
                </a:solidFill>
                <a:latin typeface="Bebas Neue Book" panose="00000500000000000000" pitchFamily="50" charset="0"/>
              </a:rPr>
              <a:t>? </a:t>
            </a:r>
            <a:endParaRPr lang="es-CR" sz="4800" b="1" dirty="0">
              <a:solidFill>
                <a:srgbClr val="245A9F"/>
              </a:solidFill>
              <a:latin typeface="Bebas Neue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9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0126" y="286602"/>
            <a:ext cx="264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6000" b="1" smtClean="0">
                <a:solidFill>
                  <a:srgbClr val="16A1D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Activity</a:t>
            </a:r>
            <a:endParaRPr lang="es-CR" sz="6000" b="1" dirty="0">
              <a:solidFill>
                <a:srgbClr val="16A1D7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8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39516" y="2172621"/>
            <a:ext cx="3060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7200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Once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66529" y="2958909"/>
            <a:ext cx="4427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4800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upon a time . . .</a:t>
            </a:r>
            <a:endParaRPr lang="es-CR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3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36979" y="218360"/>
            <a:ext cx="38596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6600" dirty="0" smtClean="0">
                <a:solidFill>
                  <a:srgbClr val="00B0F0"/>
                </a:solidFill>
                <a:latin typeface="+mj-lt"/>
              </a:rPr>
              <a:t>VISIONARY</a:t>
            </a:r>
            <a:endParaRPr lang="es-CR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68671" y="1203851"/>
            <a:ext cx="2555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5400" dirty="0" smtClean="0">
                <a:solidFill>
                  <a:srgbClr val="CCFF33"/>
                </a:solidFill>
                <a:latin typeface="Avenir Next Ultra Light" panose="020B0203020202020204" pitchFamily="34" charset="0"/>
              </a:rPr>
              <a:t>UNIQUE</a:t>
            </a:r>
            <a:endParaRPr lang="es-CR" sz="4800" dirty="0">
              <a:solidFill>
                <a:srgbClr val="CCFF33"/>
              </a:solidFill>
              <a:latin typeface="Avenir Next Ultra Light" panose="020B0203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3002" y="1813700"/>
            <a:ext cx="445346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8200" dirty="0" err="1" smtClean="0">
                <a:solidFill>
                  <a:srgbClr val="FFC000"/>
                </a:solidFill>
                <a:latin typeface="Callie Hand" pitchFamily="50" charset="0"/>
              </a:rPr>
              <a:t>Essential</a:t>
            </a:r>
            <a:endParaRPr lang="es-CR" sz="8200" dirty="0">
              <a:solidFill>
                <a:srgbClr val="FFC000"/>
              </a:solidFill>
              <a:latin typeface="Callie Hand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43228" y="2889141"/>
            <a:ext cx="3887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6000" dirty="0" smtClean="0">
                <a:solidFill>
                  <a:srgbClr val="FF3399"/>
                </a:solidFill>
                <a:latin typeface="Agency FB" panose="020B0503020202020204" pitchFamily="34" charset="0"/>
              </a:rPr>
              <a:t>DIFFERENT</a:t>
            </a:r>
            <a:endParaRPr lang="es-CR" dirty="0">
              <a:solidFill>
                <a:srgbClr val="FF3399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6979" y="3820961"/>
            <a:ext cx="4288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dobe Fangsong Std R" panose="02020400000000000000" pitchFamily="18" charset="-128"/>
                <a:cs typeface="Arial" panose="020B0604020202020204" pitchFamily="34" charset="0"/>
              </a:rPr>
              <a:t>RECOGNIZED</a:t>
            </a:r>
            <a:endParaRPr lang="es-C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08925" y="4598888"/>
            <a:ext cx="2530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i="1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PROVIDE</a:t>
            </a:r>
            <a:endParaRPr lang="es-CR" i="1" dirty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16528" y="5247147"/>
            <a:ext cx="2735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rgbClr val="FFFF00"/>
                </a:solidFill>
              </a:rPr>
              <a:t>NEEDS</a:t>
            </a:r>
            <a:endParaRPr lang="es-C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3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1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3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1" y="673045"/>
            <a:ext cx="7783051" cy="35946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36979" y="4940490"/>
            <a:ext cx="709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000" dirty="0" smtClean="0">
                <a:latin typeface="Avenir" panose="020B0503020203020204" pitchFamily="34" charset="0"/>
              </a:rPr>
              <a:t>DO WE NEED TO EVOLVE IN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4709" y="5511898"/>
            <a:ext cx="714496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000" dirty="0" smtClean="0">
                <a:latin typeface="Avenir" panose="020B0503020203020204" pitchFamily="34" charset="0"/>
              </a:rPr>
              <a:t>THE AREA OF EVANGELISM?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2595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3116" y="2210026"/>
            <a:ext cx="43011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8000" b="1" dirty="0" smtClean="0">
                <a:solidFill>
                  <a:schemeClr val="bg1"/>
                </a:solidFill>
                <a:latin typeface="+mj-lt"/>
              </a:rPr>
              <a:t>THE </a:t>
            </a:r>
          </a:p>
          <a:p>
            <a:r>
              <a:rPr lang="es-CR" sz="8000" b="1" dirty="0" smtClean="0">
                <a:solidFill>
                  <a:schemeClr val="bg1"/>
                </a:solidFill>
                <a:latin typeface="+mj-lt"/>
              </a:rPr>
              <a:t>DILEMMA</a:t>
            </a:r>
            <a:endParaRPr lang="es-CR" sz="8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250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491</Words>
  <Application>Microsoft Macintosh PowerPoint</Application>
  <PresentationFormat>On-screen Show (4:3)</PresentationFormat>
  <Paragraphs>91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Adobe Fangsong Std R</vt:lpstr>
      <vt:lpstr>Agency FB</vt:lpstr>
      <vt:lpstr>Arial Unicode MS</vt:lpstr>
      <vt:lpstr>Avenir</vt:lpstr>
      <vt:lpstr>Avenir Next Ultra Light</vt:lpstr>
      <vt:lpstr>Bebas Neue Book</vt:lpstr>
      <vt:lpstr>Britannic Bold</vt:lpstr>
      <vt:lpstr>Calibri</vt:lpstr>
      <vt:lpstr>Calibri Light</vt:lpstr>
      <vt:lpstr>Callie Hand</vt:lpstr>
      <vt:lpstr>Great Vibes</vt:lpstr>
      <vt:lpstr>Times New Roman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“Yes, all things are lawful, but not all things edify.  Let no one seek his own, but each one the other’s well-being” (1 Corinthians 10:23, 24).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Inventiva</dc:creator>
  <cp:lastModifiedBy>Microsoft Office User</cp:lastModifiedBy>
  <cp:revision>63</cp:revision>
  <dcterms:created xsi:type="dcterms:W3CDTF">2016-07-31T22:58:59Z</dcterms:created>
  <dcterms:modified xsi:type="dcterms:W3CDTF">2016-08-24T00:00:19Z</dcterms:modified>
</cp:coreProperties>
</file>